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274F8-BB45-2811-7B3F-0623F5C0D7EF}" v="327" dt="2021-01-23T04:56:24.608"/>
    <p1510:client id="{60AD254A-9E4D-4BE3-9991-7E4887397646}" v="29" dt="2021-01-22T18:17:01.148"/>
    <p1510:client id="{60C37DD3-E757-FDD3-0D34-96CD53ED5F0B}" v="242" dt="2021-01-22T23:01:07.598"/>
    <p1510:client id="{9EF470C3-141D-37EF-6780-D2B9CC2A40FA}" v="732" dt="2021-01-22T22:03:07.414"/>
    <p1510:client id="{C7677436-BAA0-4841-EFA1-8A962E0E21B5}" v="20" dt="2021-01-23T14:20:23.222"/>
    <p1510:client id="{D2AEA909-DD40-2214-3788-CA08BDA418B0}" v="276" dt="2021-01-23T03:57:13.386"/>
    <p1510:client id="{E165B8E6-9490-932B-8F6D-B3F120923467}" v="156" dt="2021-01-23T11:46:02.434"/>
    <p1510:client id="{E22D29A8-68A9-D87B-9C22-A1ABB89852D4}" v="130" dt="2021-01-23T13:05:59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2"/>
  </p:normalViewPr>
  <p:slideViewPr>
    <p:cSldViewPr snapToGrid="0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19618 932 0 0 0,'0'6'0'0'0,"0"10"0"0"0,0 7 0 0 0,-6 1 0 0 0,-3-11 0 0 0,1-14 0 0 0,1-13 0 0 0,2-11 0 0 0,2-8 0 0 0,2-5 0 0 0,0-2 0 0 0,1 6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2:47:15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 1 24575,'0'8'0,"0"0"0,0 0 0,0 1 0,0-1 0,0 1 0,0-1 0,0 1 0,0-1 0,0 0 0,0 1 0,0-1 0,0 0 0,0 0 0,0 0 0,-9-3 0,6 2 0,-6-2 0,9 3 0,0 0 0,0 0 0,0-3 0,0-2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2:47:21.9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 1 24575,'0'8'0,"0"1"0,0 6 0,0-4 0,0 4 0,0-6 0,0 1 0,0-1 0,0 0 0,0 0 0,0 1 0,0-1 0,5 1 0,0-1 0,0 0 0,-1 0 0,1-4 0,-4 2 0,7-6 0,-7 7 0,7-7 0,-8 7 0,4-4 0,0 1 0,1-1 0,3-4 0,0 4 0,1-3 0,-5 7 0,4-3 0,-4 4 0,5-5 0,-1 0 0,0-4 0,1 0 0,0-9 0,-4 2 0,-1-8 0,2-1 0,-5 4 0,5-5 0,-2 7 0,-3 0 0,4 0 0,-5 0 0,0 0 0,0 0 0,0 0 0,0 1 0,0-1 0,0 1 0,0 0 0,0 1 0,0-1 0,0 1 0,0-1 0,-4 4 0,0 1 0,-5 4 0,-1 0 0,0 0 0,0 0 0,0 0 0,0 0 0,0 0 0,1 0 0,-1 0 0,0 5 0,0 0 0,1 4 0,0 0 0,4-1 0,-3-3 0,7 3 0,-7-7 0,7 6 0,-3-2 0,4 3 0,0 1 0,0-1 0,0 1 0,0-1 0,0 1 0,0-1 0,4-3 0,0 3 0,5-7 0,0 3 0,0-4 0,0 0 0,-1 0 0,1 0 0,-1 0 0,-3-4 0,3-6 0,-7 0 0,4-5 0,-5 5 0,0 0 0,0 0 0,0 0 0,0-5 0,0 5 0,-4 0 0,-1 6 0,-4 4 0,0 0 0,-1 0 0,0 0 0,1 0 0,-2 0 0,1 4 0,0-2 0,1 2 0,3-4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19606 1081 0 0 0,'0'-6'0'0'0,"0"-9"0"0"0,0-9 0 0 0,0-6 0 0 0,0-5 0 0 0,0-3 0 0 0,0-2 0 0 0,0 0 0 0 0,0 0 0 0 0,0 0 0 0 0,0 20 0 0 0,0 20 0 0 0,0 17 0 0 0,0 11 0 0 0,0 15 0 0 0,0 13 0 0 0,0 3 0 0 0,0-1 0 0 0,0-5 0 0 0,0 2 0 0 0,0-1 0 0 0,0-4 0 0 0,0-4 0 0 0,0-3 0 0 0,6-9 0 0 0,3-3 0 0 0,-1-14 0 0 0,-1-17 0 0 0,-2-14 0 0 0,-2-11 0 0 0,-2-9 0 0 0,0-4 0 0 0,-1-3 0 0 0,0-1 0 0 0,-1 1 0 0 0,1 0 0 0 0,-1 1 0 0 0,1 0 0 0 0,0 1 0 0 0,0 0 0 0 0,0 1 0 0 0,0-1 0 0 0,0 14 0 0 0,0 17 0 0 0,7 10 0 0 0,1 12 0 0 0,1 9 0 0 0,4 1 0 0 0,0 3 0 0 0,-1 4 0 0 0,-4 2 0 0 0,-3-10 0 0 0,-2-16 0 0 0,-1-15 0 0 0,-9-14 0 0 0,-2-9 0 0 0,-6 1 0 0 0,-1-1 0 0 0,2 11 0 0 0,4 15 0 0 0,4 16 0 0 0,2 12 0 0 0,2 9 0 0 0,2 5 0 0 0,0 3 0 0 0,1 2 0 0 0,0-1 0 0 0,-1 0 0 0 0,1 0 0 0 0,-1-2 0 0 0,0-13 0 0 0,0-17 0 0 0,0-11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19632 1058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19631 1062 0 0 0,'0'-7'0'0'0,"0"-8"0"0"0,0-8 0 0 0,0-8 0 0 0,0-4 0 0 0,0-3 0 0 0,0-1 0 0 0,0-1 0 0 0,0 0 0 0 0,7 6 0 0 0,8 10 0 0 0,8 8 0 0 0,8 8 0 0 0,-3 11 0 0 0,-5 11 0 0 0,-7 11 0 0 0,-6 7 0 0 0,-12-2 0 0 0,-11-6 0 0 0,-4 0 0 0 0,-5-5 0 0 0,-6-5 0 0 0,2 1 0 0 0,12-1 0 0 0,15-4 0 0 0,13-3 0 0 0,5-10 0 0 0,-7-3 0 0 0,-13-2 0 0 0,1 1 0 0 0,0 8 0 0 0,0 11 0 0 0,1 9 0 0 0,-8 2 0 0 0,-1 3 0 0 0,-7-3 0 0 0,6-5 0 0 0,5-12 0 0 0,9-8 0 0 0,4-9 0 0 0,7-3 0 0 0,1-6 0 0 0,-3-6 0 0 0,-10 1 0 0 0,-5 12 0 0 0,-10 8 0 0 0,-10 5 0 0 0,0 9 0 0 0,3 9 0 0 0,-2 2 0 0 0,-5-3 0 0 0,3-10 0 0 0,5-14 0 0 0,5-11 0 0 0,4-10 0 0 0,5-6 0 0 0,1-4 0 0 0,9 4 0 0 0,3 1 0 0 0,-1 1 0 0 0,5 5 0 0 0,7 7 0 0 0,0 13 0 0 0,-5 15 0 0 0,-3 13 0 0 0,-6 9 0 0 0,-9-1 0 0 0,-5 2 0 0 0,-1 1 0 0 0,1 3 0 0 0,-5-5 0 0 0,-1-15 0 0 0,3-9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19539 1124 0 0 0,'0'-6'0'0'0,"0"-9"0"0"0,0-9 0 0 0,0-6 0 0 0,0-5 0 0 0,0-3 0 0 0,6-2 0 0 0,10 7 0 0 0,1 1 0 0 0,-2 14 0 0 0,-11 9 0 0 0,-5 13 0 0 0,-2 12 0 0 0,-8 4 0 0 0,-2 4 0 0 0,1 6 0 0 0,3 3 0 0 0,3 3 0 0 0,3-11 0 0 0,1-16 0 0 0,1-17 0 0 0,1-13 0 0 0,1 3 0 0 0,-1 12 0 0 0,1 13 0 0 0,-1 12 0 0 0,1 9 0 0 0,-1-6 0 0 0,0-14 0 0 0,0-15 0 0 0,0-12 0 0 0,0-10 0 0 0,0 6 0 0 0,0 14 0 0 0,0 16 0 0 0,0-1 0 0 0,0-8 0 0 0,0-10 0 0 0,0-9 0 0 0,0 5 0 0 0,0 12 0 0 0,0 13 0 0 0,0 12 0 0 0,0 9 0 0 0,0 5 0 0 0,6 4 0 0 0,3-11 0 0 0,-1-18 0 0 0,-1-16 0 0 0,-2-14 0 0 0,-2-10 0 0 0,-2 6 0 0 0,0 14 0 0 0,-1 16 0 0 0,0 12 0 0 0,-1 11 0 0 0,1-7 0 0 0,0-13 0 0 0,-1-15 0 0 0,1-13 0 0 0,0-10 0 0 0,0-6 0 0 0,-6 2 0 0 0,-3 1 0 0 0,1 12 0 0 0,1 16 0 0 0,2 15 0 0 0,2 19 0 0 0,2 11 0 0 0,0 5 0 0 0,1 1 0 0 0,0-1 0 0 0,1-14 0 0 0,-1-20 0 0 0,7-18 0 0 0,2-21 0 0 0,-1-13 0 0 0,-1-6 0 0 0,-2-2 0 0 0,-2 2 0 0 0,-2 0 0 0 0,0 16 0 0 0,-1 19 0 0 0,0 19 0 0 0,-1 13 0 0 0,7 4 0 0 0,3-9 0 0 0,-1-14 0 0 0,-1-13 0 0 0,-3 1 0 0 0,-1 9 0 0 0,-1 11 0 0 0,-2 11 0 0 0,0 7 0 0 0,0-6 0 0 0,0-14 0 0 0,-1-15 0 0 0,1-13 0 0 0,0-10 0 0 0,0 8 0 0 0,0 13 0 0 0,0 15 0 0 0,0 13 0 0 0,0 10 0 0 0,6 0 0 0 0,3 1 0 0 0,-1-10 0 0 0,-1-16 0 0 0,-2-15 0 0 0,-2-11 0 0 0,-2-10 0 0 0,0-5 0 0 0,-1 10 0 0 0,0 16 0 0 0,-1 16 0 0 0,1 15 0 0 0,0 10 0 0 0,-1-7 0 0 0,-5-14 0 0 0,-3-15 0 0 0,-6-6 0 0 0,0-8 0 0 0,2 6 0 0 0,3 13 0 0 0,4 11 0 0 0,2 12 0 0 0,3-4 0 0 0,0-13 0 0 0,2-13 0 0 0,-1-12 0 0 0,1 4 0 0 0,6 12 0 0 0,2 12 0 0 0,0-1 0 0 0,-2-9 0 0 0,-3-10 0 0 0,-1 3 0 0 0,-1 10 0 0 0,-1 12 0 0 0,-1 9 0 0 0,-1 8 0 0 0,1-8 0 0 0,-1-14 0 0 0,1-14 0 0 0,0-14 0 0 0,0-10 0 0 0,0-5 0 0 0,0-5 0 0 0,0-1 0 0 0,0 0 0 0 0,0 13 0 0 0,0 17 0 0 0,0 19 0 0 0,0 13 0 0 0,0-3 0 0 0,0-11 0 0 0,-7-14 0 0 0,-1 2 0 0 0,-1 7 0 0 0,3 11 0 0 0,1 9 0 0 0,2 7 0 0 0,1 6 0 0 0,2-10 0 0 0,0-15 0 0 0,0-17 0 0 0,0-13 0 0 0,1-10 0 0 0,-1-6 0 0 0,-6 2 0 0 0,-3 15 0 0 0,1 16 0 0 0,1 15 0 0 0,2 0 0 0 0,2-10 0 0 0,2-11 0 0 0,0-10 0 0 0,1 4 0 0 0,0 11 0 0 0,1 13 0 0 0,-1 11 0 0 0,0 10 0 0 0,1-8 0 0 0,-1-14 0 0 0,0-14 0 0 0,0-14 0 0 0,0 4 0 0 0,0 11 0 0 0,0 13 0 0 0,0 11 0 0 0,0-3 0 0 0,0-12 0 0 0,0-13 0 0 0,0 2 0 0 0,0 9 0 0 0,0 10 0 0 0,0 10 0 0 0,0-6 0 0 0,0-11 0 0 0,0-14 0 0 0,-7-5 0 0 0,-1 6 0 0 0,-1 11 0 0 0,3-1 0 0 0,1-8 0 0 0,2 4 0 0 0,1-4 0 0 0,2 5 0 0 0,0 9 0 0 0,0-3 0 0 0,0-8 0 0 0,7-5 0 0 0,2 6 0 0 0,0-3 0 0 0,-2-7 0 0 0,-3-9 0 0 0,6 0 0 0 0,0 10 0 0 0,-1 13 0 0 0,-2 0 0 0 0,-3-7 0 0 0,-1-9 0 0 0,-2-9 0 0 0,-1 6 0 0 0,0 12 0 0 0,0 14 0 0 0,-1 12 0 0 0,1 9 0 0 0,6-1 0 0 0,3-11 0 0 0,-1-17 0 0 0,-2-13 0 0 0,-1-13 0 0 0,-2 6 0 0 0,-1 12 0 0 0,5 14 0 0 0,2 12 0 0 0,-1-4 0 0 0,-2-11 0 0 0,-2-12 0 0 0,-1 1 0 0 0,-2 9 0 0 0,0 10 0 0 0,-1 10 0 0 0,0-5 0 0 0,-1-13 0 0 0,1-13 0 0 0,0-11 0 0 0,-1-10 0 0 0,1-5 0 0 0,0 9 0 0 0,0 16 0 0 0,0 16 0 0 0,0 0 0 0 0,0-7 0 0 0,0-10 0 0 0,0 4 0 0 0,0 9 0 0 0,0 11 0 0 0,0 9 0 0 0,0-4 0 0 0,-6-13 0 0 0,-3-14 0 0 0,1-11 0 0 0,1 4 0 0 0,2 11 0 0 0,2 13 0 0 0,2 12 0 0 0,0-5 0 0 0,1-10 0 0 0,0-14 0 0 0,1-11 0 0 0,-1 5 0 0 0,0 10 0 0 0,1 13 0 0 0,-1-1 0 0 0,0-8 0 0 0,0 2 0 0 0,0 8 0 0 0,0 8 0 0 0,0-4 0 0 0,-7-6 0 0 0,-1-9 0 0 0,-1 2 0 0 0,3 7 0 0 0,1 9 0 0 0,2-5 0 0 0,1-10 0 0 0,-5-6 0 0 0,-2 4 0 0 0,1 10 0 0 0,2 9 0 0 0,2-5 0 0 0,1-11 0 0 0,2 1 0 0 0,0 6 0 0 0,1-5 0 0 0,0-9 0 0 0,1 2 0 0 0,-1 8 0 0 0,0 10 0 0 0,-6 3 0 0 0,-2-9 0 0 0,-1-12 0 0 0,3-12 0 0 0,1-10 0 0 0,2-8 0 0 0,1-4 0 0 0,2-3 0 0 0,6 6 0 0 0,10 8 0 0 0,8 9 0 0 0,0 14 0 0 0,2 7 0 0 0,-2 10 0 0 0,-7 8 0 0 0,-5 8 0 0 0,2-1 0 0 0,-2 0 0 0 0,-3 2 0 0 0,-3 3 0 0 0,-2 2 0 0 0,-9-6 0 0 0,-3-1 0 0 0,-7 2 0 0 0,-1-6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19573 1251 0 0 0,'0'-6'0'0'0,"0"-9"0"0"0,0-9 0 0 0,0-6 0 0 0,0-5 0 0 0,0-3 0 0 0,0-2 0 0 0,0 0 0 0 0,6 0 0 0 0,3 0 0 0 0,-1 1 0 0 0,5 6 0 0 0,1 3 0 0 0,-9 6 0 0 0,-6 14 0 0 0,-2 15 0 0 0,0 13 0 0 0,-7 4 0 0 0,-2 5 0 0 0,2 3 0 0 0,2-8 0 0 0,3-16 0 0 0,8-8 0 0 0,4-11 0 0 0,8-3 0 0 0,0 8 0 0 0,-1 12 0 0 0,-11 5 0 0 0,-11 1 0 0 0,-5-8 0 0 0,-1-10 0 0 0,3-11 0 0 0,-3-2 0 0 0,0-4 0 0 0,-4 2 0 0 0,2-1 0 0 0,3-4 0 0 0,10 4 0 0 0,12 5 0 0 0,12 6 0 0 0,1 12 0 0 0,-2 13 0 0 0,-5 10 0 0 0,-5 9 0 0 0,-4 5 0 0 0,-3 3 0 0 0,-2 2 0 0 0,-2 0 0 0 0,0 0 0 0 0,0-14 0 0 0,1-18 0 0 0,-1-17 0 0 0,0-14 0 0 0,1-9 0 0 0,0-6 0 0 0,0-4 0 0 0,0 12 0 0 0,0 18 0 0 0,0 16 0 0 0,0 15 0 0 0,0 10 0 0 0,0 7 0 0 0,-6-3 0 0 0,-3-1 0 0 0,1 0 0 0 0,1-4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3T04:45:53.62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19563 1043 0 0 0,'0'-7'0'0'0,"0"-8"0"0"0,0-9 0 0 0,0-6 0 0 0,7 2 0 0 0,8 5 0 0 0,-5 7 0 0 0,-3 13 0 0 0,-11 13 0 0 0,-10 5 0 0 0,-10 0 0 0 0,6-3 0 0 0,6-9 0 0 0,12-6 0 0 0,12-9 0 0 0,11 5 0 0 0,1 9 0 0 0,-3 11 0 0 0,-6 11 0 0 0,2 0 0 0 0,-2-10 0 0 0,-11-14 0 0 0,-5-14 0 0 0,-10-4 0 0 0,-2-5 0 0 0,-6 0 0 0 0,0-2 0 0 0,4-3 0 0 0,10 3 0 0 0,7 13 0 0 0,3 14 0 0 0,0 14 0 0 0,-1-3 0 0 0,0-10 0 0 0,-2-11 0 0 0,0 1 0 0 0,-2 9 0 0 0,1 10 0 0 0,-2 10 0 0 0,1 8 0 0 0,0 5 0 0 0,0 3 0 0 0,0 2 0 0 0,-7-6 0 0 0,-2-2 0 0 0,1 0 0 0 0,1-6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2:47:02.7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0 24575,'0'19'0,"0"-9"0,0 9 0,0-11 0,0 0 0,0 0 0,0 0 0,0 0 0,0 0 0,0 0 0,0 0 0,0 0 0,0 0 0,0 0 0,0 0 0,0 1 0,4-5 0,-3 3 0,3-2 0,0 0 0,-3 2 0,7-6 0,-4 2 0,1 2 0,-1 0 0,0 0 0,-3 2 0,7-6 0,-7 7 0,7-7 0,-7 7 0,3-4 0,-1 1 0,-2 2 0,7-6 0,-7 6 0,6-6 0,-6 6 0,7-6 0,-7 8 0,2-5 0,1 2 0,1-3 0,-1 2 0,4-4 0,-4 3 0,1 0 0,3 1 0,-8 3 0,8-3 0,-7 2 0,3-2 0,-4 4 0,0-1 0,4 0 0,-3 0 0,6 0 0,-6 1 0,2-1 0,2-3 0,-4 2 0,4-2 0,-5-3 0,4 1 0,1-7 0,0 0 0,3 3 0,-7-6 0,2 3 0,-3-4 0,0 0 0,-3 3 0,2-2 0,-7 6 0,7-7 0,-7 7 0,3-3 0,0-1 0,-2 4 0,2-3 0,-3 4 0,0 0 0,0 0 0,-1 0 0,1 0 0,0 0 0,0 0 0,0 0 0,4 4 0,-4-3 0,3 2 0,0 1 0,-3-3 0,3 7 0,-4-7 0,4 8 0,1-5 0,0 2 0,4 1 0,-4-3 0,0 4 0,3 0 0,-2 0 0,3 0 0,0 0 0,0 0 0,0 0 0,0 0 0,-4 0 0,3 0 0,-2 0 0,3 0 0,0 0 0,0 0 0,-4 0 0,3 0 0,-2 0 0,-1-4 0,3 4 0,-2-4 0,3 4 0,0 0 0,0 0 0,0 0 0,0 0 0,0 1 0,0-1 0,0 0 0,0 0 0,-9-4 0,7 4 0,-6-4 0,8 4 0,0 0 0,-3 0 0,2 0 0,-6-4 0,6 4 0,-3-3 0,4 4 0,0-1 0,0 0 0,0 0 0,-4-4 0,3 4 0,-3-4 0,4 4 0,0 0 0,0-7 0,0-5 0,0-5 0,0-3 0,0 7 0,0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8T02:47:12.1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24575,'0'9'0,"0"0"0,0 0 0,0 0 0,0 0 0,0-5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sefiks.com/2018/03/23/convolutional-autoencoder-clustering-images-with-neural-network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4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" Type="http://schemas.openxmlformats.org/officeDocument/2006/relationships/image" Target="../media/image8.png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14.png"/><Relationship Id="rId17" Type="http://schemas.openxmlformats.org/officeDocument/2006/relationships/customXml" Target="../ink/ink6.xml"/><Relationship Id="rId25" Type="http://schemas.openxmlformats.org/officeDocument/2006/relationships/customXml" Target="../ink/ink10.xml"/><Relationship Id="rId2" Type="http://schemas.openxmlformats.org/officeDocument/2006/relationships/image" Target="../media/image7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customXml" Target="../ink/ink3.xml"/><Relationship Id="rId24" Type="http://schemas.openxmlformats.org/officeDocument/2006/relationships/image" Target="../media/image20.png"/><Relationship Id="rId5" Type="http://schemas.openxmlformats.org/officeDocument/2006/relationships/image" Target="../media/image10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28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customXml" Target="../ink/ink7.xml"/><Relationship Id="rId4" Type="http://schemas.openxmlformats.org/officeDocument/2006/relationships/image" Target="../media/image9.png"/><Relationship Id="rId9" Type="http://schemas.openxmlformats.org/officeDocument/2006/relationships/customXml" Target="../ink/ink2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reativity with Languages in Schools | Creative Multilingualism">
            <a:extLst>
              <a:ext uri="{FF2B5EF4-FFF2-40B4-BE49-F238E27FC236}">
                <a16:creationId xmlns:a16="http://schemas.microsoft.com/office/drawing/2014/main" id="{4D401CD7-1CDD-49CC-99A5-BCB731937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19" y="357374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5100" dirty="0">
                <a:ea typeface="+mj-lt"/>
                <a:cs typeface="+mj-lt"/>
              </a:rPr>
              <a:t>Image Colorization:</a:t>
            </a:r>
            <a:br>
              <a:rPr lang="en-US" sz="5100" dirty="0">
                <a:ea typeface="+mj-lt"/>
                <a:cs typeface="+mj-lt"/>
              </a:rPr>
            </a:br>
            <a:r>
              <a:rPr lang="en-US" sz="5100" dirty="0">
                <a:ea typeface="+mj-lt"/>
                <a:cs typeface="+mj-lt"/>
              </a:rPr>
              <a:t> Using Convolutional Neural Networks</a:t>
            </a:r>
            <a:endParaRPr lang="en-US" sz="5100" dirty="0"/>
          </a:p>
          <a:p>
            <a:pPr algn="l"/>
            <a:endParaRPr lang="en-US" sz="5100" dirty="0">
              <a:cs typeface="Calibri Light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641466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48270-4F3A-48F1-A5DA-9AEEF8A0D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8611"/>
            <a:ext cx="10515600" cy="125629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cs typeface="Calibri Light"/>
              </a:rPr>
              <a:t>Pretrained on </a:t>
            </a:r>
            <a:r>
              <a:rPr lang="en-US" b="1" dirty="0" err="1">
                <a:solidFill>
                  <a:schemeClr val="bg1"/>
                </a:solidFill>
                <a:cs typeface="Calibri Light"/>
              </a:rPr>
              <a:t>MITPlaces</a:t>
            </a:r>
            <a:r>
              <a:rPr lang="en-US" b="1" dirty="0">
                <a:solidFill>
                  <a:schemeClr val="bg1"/>
                </a:solidFill>
                <a:cs typeface="Calibri Light"/>
              </a:rPr>
              <a:t> and finetuned on Dataset for Natural Images </a:t>
            </a:r>
          </a:p>
        </p:txBody>
      </p:sp>
      <p:pic>
        <p:nvPicPr>
          <p:cNvPr id="3" name="Picture 3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F8965CB3-AB62-4B6F-B31A-4844F82B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8" y="1444644"/>
            <a:ext cx="5518030" cy="1833021"/>
          </a:xfrm>
          <a:prstGeom prst="rect">
            <a:avLst/>
          </a:prstGeom>
        </p:spPr>
      </p:pic>
      <p:pic>
        <p:nvPicPr>
          <p:cNvPr id="4" name="Picture 4" descr="A view of a beach&#10;&#10;Description automatically generated">
            <a:extLst>
              <a:ext uri="{FF2B5EF4-FFF2-40B4-BE49-F238E27FC236}">
                <a16:creationId xmlns:a16="http://schemas.microsoft.com/office/drawing/2014/main" id="{58CF2192-C7CB-4C57-AFC6-48750E219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2" y="3152674"/>
            <a:ext cx="5589916" cy="1833021"/>
          </a:xfrm>
          <a:prstGeom prst="rect">
            <a:avLst/>
          </a:prstGeom>
        </p:spPr>
      </p:pic>
      <p:pic>
        <p:nvPicPr>
          <p:cNvPr id="5" name="Picture 5" descr="A picture containing photo, snow, skiing, building&#10;&#10;Description automatically generated">
            <a:extLst>
              <a:ext uri="{FF2B5EF4-FFF2-40B4-BE49-F238E27FC236}">
                <a16:creationId xmlns:a16="http://schemas.microsoft.com/office/drawing/2014/main" id="{17E6AF8C-34CF-4499-9188-D6D0302DD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2" y="4985395"/>
            <a:ext cx="5647426" cy="1876154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96B6C600-FC90-4A88-A7F9-256F04AB8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211" y="1924606"/>
            <a:ext cx="6337540" cy="36989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62B965-CEBF-4C99-AA44-9C87E001D35F}"/>
              </a:ext>
            </a:extLst>
          </p:cNvPr>
          <p:cNvSpPr txBox="1"/>
          <p:nvPr/>
        </p:nvSpPr>
        <p:spPr>
          <a:xfrm>
            <a:off x="498764" y="1156855"/>
            <a:ext cx="5417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Input                Model Prediction      Ground Truth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82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4209-7359-4B65-BFCD-A794DB1A2C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32" b="1826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B468B-BCED-4B49-B418-326E57196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731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8CF17-9D4F-4FA1-BAEB-0E5754714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  <a:cs typeface="Calibri Light"/>
              </a:rPr>
              <a:t>Problem Statement</a:t>
            </a:r>
            <a:endParaRPr lang="en-US" sz="6800">
              <a:solidFill>
                <a:schemeClr val="bg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095EB-60E3-4AFA-B651-AC3776E16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We aim to infer a full-colored image, which has 3 values per pixel (lightness, saturation, and hue), from a grayscale image, which has only 1 value per pixel (lightness only).</a:t>
            </a:r>
            <a:endParaRPr lang="en-US" sz="2400" dirty="0">
              <a:solidFill>
                <a:schemeClr val="bg1"/>
              </a:solidFill>
              <a:cs typeface="Calibri" panose="020F0502020204030204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The image intensities(and hence the "Color") is predicted using regression on CNN architectures</a:t>
            </a:r>
            <a:endParaRPr lang="en-US" sz="2400" dirty="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7142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mall house in a body of water&#10;&#10;Description automatically generated">
            <a:extLst>
              <a:ext uri="{FF2B5EF4-FFF2-40B4-BE49-F238E27FC236}">
                <a16:creationId xmlns:a16="http://schemas.microsoft.com/office/drawing/2014/main" id="{0560990D-D623-4227-82CF-C56AE13CB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4" y="2822575"/>
            <a:ext cx="1851804" cy="1845454"/>
          </a:xfrm>
          <a:prstGeom prst="rect">
            <a:avLst/>
          </a:prstGeom>
        </p:spPr>
      </p:pic>
      <p:pic>
        <p:nvPicPr>
          <p:cNvPr id="3" name="Picture 2" descr="A small house in a body of water&#10;&#10;Description automatically generated">
            <a:extLst>
              <a:ext uri="{FF2B5EF4-FFF2-40B4-BE49-F238E27FC236}">
                <a16:creationId xmlns:a16="http://schemas.microsoft.com/office/drawing/2014/main" id="{CE765AA4-6857-4B9B-A4EA-0EC4412B9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75" y="2865706"/>
            <a:ext cx="1851804" cy="1845454"/>
          </a:xfrm>
          <a:prstGeom prst="rect">
            <a:avLst/>
          </a:prstGeom>
        </p:spPr>
      </p:pic>
      <p:pic>
        <p:nvPicPr>
          <p:cNvPr id="4" name="Picture 4" descr="A boat is docked next to a body of water&#10;&#10;Description automatically generated">
            <a:extLst>
              <a:ext uri="{FF2B5EF4-FFF2-40B4-BE49-F238E27FC236}">
                <a16:creationId xmlns:a16="http://schemas.microsoft.com/office/drawing/2014/main" id="{DB130096-4086-4684-A704-5C4552A0B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438" y="1226673"/>
            <a:ext cx="1334219" cy="1313521"/>
          </a:xfrm>
          <a:prstGeom prst="rect">
            <a:avLst/>
          </a:prstGeom>
        </p:spPr>
      </p:pic>
      <p:pic>
        <p:nvPicPr>
          <p:cNvPr id="5" name="Picture 5" descr="A large body of water&#10;&#10;Description automatically generated">
            <a:extLst>
              <a:ext uri="{FF2B5EF4-FFF2-40B4-BE49-F238E27FC236}">
                <a16:creationId xmlns:a16="http://schemas.microsoft.com/office/drawing/2014/main" id="{A56B7D40-02A7-49FB-A58E-D02AB3797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551" y="3078191"/>
            <a:ext cx="1477993" cy="1434861"/>
          </a:xfrm>
          <a:prstGeom prst="rect">
            <a:avLst/>
          </a:prstGeom>
        </p:spPr>
      </p:pic>
      <p:pic>
        <p:nvPicPr>
          <p:cNvPr id="6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27933196-B238-4989-95A4-A884BC0CA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551" y="5162908"/>
            <a:ext cx="1477993" cy="1434862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073F388-8430-4CED-A6D1-37DFEDAEC7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43646" y="454253"/>
            <a:ext cx="4295952" cy="1449379"/>
          </a:xfrm>
          <a:prstGeom prst="rect">
            <a:avLst/>
          </a:prstGeom>
        </p:spPr>
      </p:pic>
      <p:pic>
        <p:nvPicPr>
          <p:cNvPr id="10" name="Picture 5" descr="A large body of water&#10;&#10;Description automatically generated">
            <a:extLst>
              <a:ext uri="{FF2B5EF4-FFF2-40B4-BE49-F238E27FC236}">
                <a16:creationId xmlns:a16="http://schemas.microsoft.com/office/drawing/2014/main" id="{09296416-94CE-41BC-A1AA-42DFA9F72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22" y="3078190"/>
            <a:ext cx="1477993" cy="1434861"/>
          </a:xfrm>
          <a:prstGeom prst="rect">
            <a:avLst/>
          </a:prstGeom>
        </p:spPr>
      </p:pic>
      <p:pic>
        <p:nvPicPr>
          <p:cNvPr id="11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546EB158-1534-4086-BA7B-0CC7A9CBB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022" y="5162907"/>
            <a:ext cx="1477993" cy="14348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2F437389-61FD-407B-9818-92AD2AC43DC7}"/>
              </a:ext>
            </a:extLst>
          </p:cNvPr>
          <p:cNvSpPr/>
          <p:nvPr/>
        </p:nvSpPr>
        <p:spPr>
          <a:xfrm>
            <a:off x="1926192" y="3071665"/>
            <a:ext cx="977660" cy="14377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RGB TO LAB</a:t>
            </a:r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411AEC-CB41-470D-8411-E89B5B69ED79}"/>
              </a:ext>
            </a:extLst>
          </p:cNvPr>
          <p:cNvCxnSpPr/>
          <p:nvPr/>
        </p:nvCxnSpPr>
        <p:spPr>
          <a:xfrm flipV="1">
            <a:off x="4746505" y="1915604"/>
            <a:ext cx="900023" cy="1644769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A07E9B-BEED-40A5-B09E-F1C14D8517CA}"/>
              </a:ext>
            </a:extLst>
          </p:cNvPr>
          <p:cNvCxnSpPr>
            <a:cxnSpLocks/>
          </p:cNvCxnSpPr>
          <p:nvPr/>
        </p:nvCxnSpPr>
        <p:spPr>
          <a:xfrm flipV="1">
            <a:off x="4746504" y="4113475"/>
            <a:ext cx="900023" cy="21992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F3C1D4-5053-4042-BAF8-4A81277A2B57}"/>
              </a:ext>
            </a:extLst>
          </p:cNvPr>
          <p:cNvCxnSpPr>
            <a:cxnSpLocks/>
          </p:cNvCxnSpPr>
          <p:nvPr/>
        </p:nvCxnSpPr>
        <p:spPr>
          <a:xfrm>
            <a:off x="4746504" y="4657578"/>
            <a:ext cx="843579" cy="1798341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7159E2-41FB-4CAB-9E9C-086E7B073B4C}"/>
              </a:ext>
            </a:extLst>
          </p:cNvPr>
          <p:cNvCxnSpPr>
            <a:cxnSpLocks/>
          </p:cNvCxnSpPr>
          <p:nvPr/>
        </p:nvCxnSpPr>
        <p:spPr>
          <a:xfrm flipV="1">
            <a:off x="7046616" y="1379381"/>
            <a:ext cx="787135" cy="473547"/>
          </a:xfrm>
          <a:prstGeom prst="straightConnector1">
            <a:avLst/>
          </a:prstGeom>
          <a:ln w="28575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06B01C-B846-4FA0-A050-DAA8EA61FCA4}"/>
              </a:ext>
            </a:extLst>
          </p:cNvPr>
          <p:cNvCxnSpPr/>
          <p:nvPr/>
        </p:nvCxnSpPr>
        <p:spPr>
          <a:xfrm flipV="1">
            <a:off x="7123996" y="3833281"/>
            <a:ext cx="1394175" cy="16934"/>
          </a:xfrm>
          <a:prstGeom prst="straightConnector1">
            <a:avLst/>
          </a:prstGeom>
          <a:ln w="28575">
            <a:solidFill>
              <a:srgbClr val="4472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FA3769D-CB9E-40BD-A209-BE5A1B17B710}"/>
              </a:ext>
            </a:extLst>
          </p:cNvPr>
          <p:cNvCxnSpPr>
            <a:cxnSpLocks/>
          </p:cNvCxnSpPr>
          <p:nvPr/>
        </p:nvCxnSpPr>
        <p:spPr>
          <a:xfrm flipV="1">
            <a:off x="7123996" y="5949948"/>
            <a:ext cx="1394175" cy="16934"/>
          </a:xfrm>
          <a:prstGeom prst="straightConnector1">
            <a:avLst/>
          </a:prstGeom>
          <a:ln w="28575">
            <a:solidFill>
              <a:srgbClr val="4472C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087BEBB9-30E4-4A65-A03E-6734C08ECEEF}"/>
              </a:ext>
            </a:extLst>
          </p:cNvPr>
          <p:cNvCxnSpPr/>
          <p:nvPr/>
        </p:nvCxnSpPr>
        <p:spPr>
          <a:xfrm flipH="1">
            <a:off x="9989255" y="1708855"/>
            <a:ext cx="1315156" cy="1535287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B1D80BC-E537-49A8-A04E-D3DA91920DF5}"/>
              </a:ext>
            </a:extLst>
          </p:cNvPr>
          <p:cNvCxnSpPr>
            <a:cxnSpLocks/>
          </p:cNvCxnSpPr>
          <p:nvPr/>
        </p:nvCxnSpPr>
        <p:spPr>
          <a:xfrm flipH="1">
            <a:off x="10045700" y="1708855"/>
            <a:ext cx="1258711" cy="376484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435DA2B-46B7-4011-811B-91D0BB5F13E0}"/>
              </a:ext>
            </a:extLst>
          </p:cNvPr>
          <p:cNvSpPr txBox="1"/>
          <p:nvPr/>
        </p:nvSpPr>
        <p:spPr>
          <a:xfrm>
            <a:off x="7416095" y="3549650"/>
            <a:ext cx="908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Loss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2C8148-D8E6-4ADA-BFE0-A04AF105EA1B}"/>
              </a:ext>
            </a:extLst>
          </p:cNvPr>
          <p:cNvSpPr txBox="1"/>
          <p:nvPr/>
        </p:nvSpPr>
        <p:spPr>
          <a:xfrm>
            <a:off x="7444850" y="5655400"/>
            <a:ext cx="908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Loss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75A247-0945-4489-BB8A-4872F0B68ECE}"/>
              </a:ext>
            </a:extLst>
          </p:cNvPr>
          <p:cNvSpPr/>
          <p:nvPr/>
        </p:nvSpPr>
        <p:spPr>
          <a:xfrm>
            <a:off x="10408356" y="5469467"/>
            <a:ext cx="1777999" cy="9454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Back Propagation</a:t>
            </a:r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B9DE882E-0D2A-4862-A037-07037D98FD97}"/>
              </a:ext>
            </a:extLst>
          </p:cNvPr>
          <p:cNvSpPr/>
          <p:nvPr/>
        </p:nvSpPr>
        <p:spPr>
          <a:xfrm>
            <a:off x="11499891" y="1488116"/>
            <a:ext cx="479777" cy="39934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/>
      <p:bldP spid="24" grpId="0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88A9-4E02-471A-B362-2476D37B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Custom Model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E5A7C792-9B07-41ED-A5DB-B9B2014A008A}"/>
              </a:ext>
            </a:extLst>
          </p:cNvPr>
          <p:cNvSpPr/>
          <p:nvPr/>
        </p:nvSpPr>
        <p:spPr>
          <a:xfrm>
            <a:off x="2483054" y="3007829"/>
            <a:ext cx="431322" cy="20703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1435FAC-F190-4415-A811-8897EB321163}"/>
              </a:ext>
            </a:extLst>
          </p:cNvPr>
          <p:cNvSpPr/>
          <p:nvPr/>
        </p:nvSpPr>
        <p:spPr>
          <a:xfrm>
            <a:off x="3273810" y="3352884"/>
            <a:ext cx="517586" cy="13946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298EB90-084E-4FC0-AA70-E11CBC8BBBC9}"/>
              </a:ext>
            </a:extLst>
          </p:cNvPr>
          <p:cNvSpPr/>
          <p:nvPr/>
        </p:nvSpPr>
        <p:spPr>
          <a:xfrm>
            <a:off x="4093320" y="3669188"/>
            <a:ext cx="718868" cy="9632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04C3904-B624-4142-ABC6-E4A0BF55C376}"/>
              </a:ext>
            </a:extLst>
          </p:cNvPr>
          <p:cNvSpPr/>
          <p:nvPr/>
        </p:nvSpPr>
        <p:spPr>
          <a:xfrm>
            <a:off x="5272261" y="3755451"/>
            <a:ext cx="718868" cy="747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8FC0239-4966-4263-B801-4691898F9DFF}"/>
              </a:ext>
            </a:extLst>
          </p:cNvPr>
          <p:cNvSpPr/>
          <p:nvPr/>
        </p:nvSpPr>
        <p:spPr>
          <a:xfrm>
            <a:off x="6249921" y="3884844"/>
            <a:ext cx="646982" cy="5319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EDD9A207-B9D1-4C98-80B8-EB4A5B66DD3D}"/>
              </a:ext>
            </a:extLst>
          </p:cNvPr>
          <p:cNvSpPr/>
          <p:nvPr/>
        </p:nvSpPr>
        <p:spPr>
          <a:xfrm>
            <a:off x="7155694" y="3927976"/>
            <a:ext cx="402568" cy="4025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FE84D080-754A-42BC-A271-C9D7E1EFFFBF}"/>
              </a:ext>
            </a:extLst>
          </p:cNvPr>
          <p:cNvSpPr/>
          <p:nvPr/>
        </p:nvSpPr>
        <p:spPr>
          <a:xfrm>
            <a:off x="7903317" y="3669185"/>
            <a:ext cx="718868" cy="747624"/>
          </a:xfrm>
          <a:prstGeom prst="cub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993449C6-F234-40D7-AE5B-E8E04087EF86}"/>
              </a:ext>
            </a:extLst>
          </p:cNvPr>
          <p:cNvSpPr/>
          <p:nvPr/>
        </p:nvSpPr>
        <p:spPr>
          <a:xfrm>
            <a:off x="8866602" y="3280997"/>
            <a:ext cx="517586" cy="1394602"/>
          </a:xfrm>
          <a:prstGeom prst="cub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3E65C0E-5BD7-4061-B79A-B33157E876D1}"/>
              </a:ext>
            </a:extLst>
          </p:cNvPr>
          <p:cNvSpPr/>
          <p:nvPr/>
        </p:nvSpPr>
        <p:spPr>
          <a:xfrm>
            <a:off x="9714864" y="2892810"/>
            <a:ext cx="431322" cy="2070338"/>
          </a:xfrm>
          <a:prstGeom prst="cub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" name="Picture 2" descr="A small house in a body of water&#10;&#10;Description automatically generated">
            <a:extLst>
              <a:ext uri="{FF2B5EF4-FFF2-40B4-BE49-F238E27FC236}">
                <a16:creationId xmlns:a16="http://schemas.microsoft.com/office/drawing/2014/main" id="{263E50BC-5DCD-4BA8-AC2E-1691588A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527066"/>
            <a:ext cx="902900" cy="882172"/>
          </a:xfrm>
          <a:prstGeom prst="rect">
            <a:avLst/>
          </a:prstGeom>
        </p:spPr>
      </p:pic>
      <p:pic>
        <p:nvPicPr>
          <p:cNvPr id="22" name="Picture 4" descr="A boat is docked next to a body of water&#10;&#10;Description automatically generated">
            <a:extLst>
              <a:ext uri="{FF2B5EF4-FFF2-40B4-BE49-F238E27FC236}">
                <a16:creationId xmlns:a16="http://schemas.microsoft.com/office/drawing/2014/main" id="{76D63C4B-F639-4F3B-9D07-FF1D7FA9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44" y="3541428"/>
            <a:ext cx="902899" cy="882201"/>
          </a:xfrm>
          <a:prstGeom prst="rect">
            <a:avLst/>
          </a:prstGeom>
        </p:spPr>
      </p:pic>
      <p:pic>
        <p:nvPicPr>
          <p:cNvPr id="24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1F2E8314-FD3F-47CD-9666-0D3A4EE3B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43" y="1784229"/>
            <a:ext cx="902900" cy="888523"/>
          </a:xfrm>
          <a:prstGeom prst="rect">
            <a:avLst/>
          </a:prstGeom>
        </p:spPr>
      </p:pic>
      <p:pic>
        <p:nvPicPr>
          <p:cNvPr id="26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B89254E2-74CB-4B67-AB37-56433C26E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07" y="1620327"/>
            <a:ext cx="902900" cy="888523"/>
          </a:xfrm>
          <a:prstGeom prst="rect">
            <a:avLst/>
          </a:prstGeom>
        </p:spPr>
      </p:pic>
      <p:pic>
        <p:nvPicPr>
          <p:cNvPr id="28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039B509F-44CA-4F24-850E-B3C5D7257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07" y="3546893"/>
            <a:ext cx="902900" cy="88852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C35AE8-74EB-4B1E-9C9D-9324341865CD}"/>
              </a:ext>
            </a:extLst>
          </p:cNvPr>
          <p:cNvCxnSpPr/>
          <p:nvPr/>
        </p:nvCxnSpPr>
        <p:spPr>
          <a:xfrm flipV="1">
            <a:off x="1052422" y="4073106"/>
            <a:ext cx="267420" cy="5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272739-1588-4387-8B31-42F4F1EE1AC1}"/>
              </a:ext>
            </a:extLst>
          </p:cNvPr>
          <p:cNvCxnSpPr/>
          <p:nvPr/>
        </p:nvCxnSpPr>
        <p:spPr>
          <a:xfrm flipV="1">
            <a:off x="663335" y="2275038"/>
            <a:ext cx="598099" cy="1242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5EAA12-BAD6-42B1-AB13-686E300D709F}"/>
              </a:ext>
            </a:extLst>
          </p:cNvPr>
          <p:cNvCxnSpPr>
            <a:cxnSpLocks/>
          </p:cNvCxnSpPr>
          <p:nvPr/>
        </p:nvCxnSpPr>
        <p:spPr>
          <a:xfrm flipV="1">
            <a:off x="2231365" y="4073105"/>
            <a:ext cx="267420" cy="5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95E682-2464-47E6-814E-4C488E990043}"/>
              </a:ext>
            </a:extLst>
          </p:cNvPr>
          <p:cNvCxnSpPr>
            <a:cxnSpLocks/>
          </p:cNvCxnSpPr>
          <p:nvPr/>
        </p:nvCxnSpPr>
        <p:spPr>
          <a:xfrm flipV="1">
            <a:off x="10196421" y="4029973"/>
            <a:ext cx="497457" cy="5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BA14EB-17DA-4A07-BCE4-F35F1E214B83}"/>
              </a:ext>
            </a:extLst>
          </p:cNvPr>
          <p:cNvCxnSpPr>
            <a:cxnSpLocks/>
          </p:cNvCxnSpPr>
          <p:nvPr/>
        </p:nvCxnSpPr>
        <p:spPr>
          <a:xfrm>
            <a:off x="2231365" y="2310441"/>
            <a:ext cx="8462514" cy="8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1176B83-1C08-40A6-9D49-655293CB711A}"/>
              </a:ext>
            </a:extLst>
          </p:cNvPr>
          <p:cNvSpPr txBox="1"/>
          <p:nvPr/>
        </p:nvSpPr>
        <p:spPr>
          <a:xfrm>
            <a:off x="236867" y="4435055"/>
            <a:ext cx="1089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E6733-8D39-4087-9990-695F68EBFD6D}"/>
              </a:ext>
            </a:extLst>
          </p:cNvPr>
          <p:cNvSpPr txBox="1"/>
          <p:nvPr/>
        </p:nvSpPr>
        <p:spPr>
          <a:xfrm>
            <a:off x="1329546" y="4435054"/>
            <a:ext cx="1089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Gray Channel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C448D9-89BB-4B23-B341-049469E8D576}"/>
              </a:ext>
            </a:extLst>
          </p:cNvPr>
          <p:cNvSpPr txBox="1"/>
          <p:nvPr/>
        </p:nvSpPr>
        <p:spPr>
          <a:xfrm>
            <a:off x="1272036" y="2709770"/>
            <a:ext cx="1089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AB Channel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23D668-1B6D-4A0E-9AFD-5609DEF12F0F}"/>
              </a:ext>
            </a:extLst>
          </p:cNvPr>
          <p:cNvSpPr txBox="1"/>
          <p:nvPr/>
        </p:nvSpPr>
        <p:spPr>
          <a:xfrm>
            <a:off x="10717960" y="2508486"/>
            <a:ext cx="1089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Actual AB Channel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ABF6EC-47A5-4D3A-9186-90DB6E6C4215}"/>
              </a:ext>
            </a:extLst>
          </p:cNvPr>
          <p:cNvSpPr txBox="1"/>
          <p:nvPr/>
        </p:nvSpPr>
        <p:spPr>
          <a:xfrm>
            <a:off x="10703582" y="4435051"/>
            <a:ext cx="10898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AB Channel Obtain From CNN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885DF-3FBB-4AD2-AB37-A9561FFBD803}"/>
              </a:ext>
            </a:extLst>
          </p:cNvPr>
          <p:cNvSpPr txBox="1"/>
          <p:nvPr/>
        </p:nvSpPr>
        <p:spPr>
          <a:xfrm>
            <a:off x="4163683" y="489692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Convolution Layer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C5CF60-B7DB-43CA-AFF6-84CAFE1353C9}"/>
              </a:ext>
            </a:extLst>
          </p:cNvPr>
          <p:cNvSpPr txBox="1"/>
          <p:nvPr/>
        </p:nvSpPr>
        <p:spPr>
          <a:xfrm>
            <a:off x="7815531" y="48969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Deconvolution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70451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bridge&#10;&#10;Description automatically generated">
            <a:extLst>
              <a:ext uri="{FF2B5EF4-FFF2-40B4-BE49-F238E27FC236}">
                <a16:creationId xmlns:a16="http://schemas.microsoft.com/office/drawing/2014/main" id="{9F5090CF-2293-4C14-BFDC-BEFEB809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3" y="499659"/>
            <a:ext cx="6251275" cy="2048682"/>
          </a:xfrm>
          <a:prstGeom prst="rect">
            <a:avLst/>
          </a:prstGeom>
        </p:spPr>
      </p:pic>
      <p:pic>
        <p:nvPicPr>
          <p:cNvPr id="5" name="Picture 5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F0EB055-DECA-4DEA-B50B-60D5B8DF6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82" y="2728150"/>
            <a:ext cx="6380670" cy="1919286"/>
          </a:xfrm>
          <a:prstGeom prst="rect">
            <a:avLst/>
          </a:prstGeom>
        </p:spPr>
      </p:pic>
      <p:pic>
        <p:nvPicPr>
          <p:cNvPr id="6" name="Picture 6" descr="A picture containing building, photo, house, clock&#10;&#10;Description automatically generated">
            <a:extLst>
              <a:ext uri="{FF2B5EF4-FFF2-40B4-BE49-F238E27FC236}">
                <a16:creationId xmlns:a16="http://schemas.microsoft.com/office/drawing/2014/main" id="{1D9D3FBB-0B1F-4F12-9235-E9BDFD8BA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882" y="4640338"/>
            <a:ext cx="6337539" cy="21349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5F87F-3A89-4D29-BF3F-A3E71F1330C9}"/>
              </a:ext>
            </a:extLst>
          </p:cNvPr>
          <p:cNvSpPr txBox="1"/>
          <p:nvPr/>
        </p:nvSpPr>
        <p:spPr>
          <a:xfrm>
            <a:off x="308721" y="151876"/>
            <a:ext cx="57981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cs typeface="Calibri"/>
              </a:rPr>
              <a:t>      Input            Model Prediction      Ground Truth</a:t>
            </a:r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85A01E2-4C29-4CAC-81A9-299812230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288" y="191188"/>
            <a:ext cx="5834331" cy="3279666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A4324963-2B6A-48B7-9408-115E8B053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7274" y="3581134"/>
            <a:ext cx="5733690" cy="3321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E03182-09C3-495B-A423-161CB9C9BB6F}"/>
                  </a:ext>
                </a:extLst>
              </p14:cNvPr>
              <p14:cNvContentPartPr/>
              <p14:nvPr/>
            </p14:nvContentPartPr>
            <p14:xfrm>
              <a:off x="9281941" y="323111"/>
              <a:ext cx="19050" cy="6667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E03182-09C3-495B-A423-161CB9C9BB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58709" y="305188"/>
                <a:ext cx="65049" cy="102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9E71DE3-C2C5-4877-8F26-691EE9D5D895}"/>
                  </a:ext>
                </a:extLst>
              </p14:cNvPr>
              <p14:cNvContentPartPr/>
              <p14:nvPr/>
            </p14:nvContentPartPr>
            <p14:xfrm>
              <a:off x="9296400" y="283663"/>
              <a:ext cx="38100" cy="228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9E71DE3-C2C5-4877-8F26-691EE9D5D8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80392" y="265942"/>
                <a:ext cx="69797" cy="263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43BC71-3726-4631-AA46-0B60E13D6079}"/>
                  </a:ext>
                </a:extLst>
              </p14:cNvPr>
              <p14:cNvContentPartPr/>
              <p14:nvPr/>
            </p14:nvContentPartPr>
            <p14:xfrm>
              <a:off x="9310254" y="443344"/>
              <a:ext cx="9525" cy="9525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43BC71-3726-4631-AA46-0B60E13D60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34004" y="-3290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F6FAE8A-D780-4E66-96B9-6ACE709067EB}"/>
                  </a:ext>
                </a:extLst>
              </p14:cNvPr>
              <p14:cNvContentPartPr/>
              <p14:nvPr/>
            </p14:nvContentPartPr>
            <p14:xfrm>
              <a:off x="9266999" y="261865"/>
              <a:ext cx="85725" cy="12382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F6FAE8A-D780-4E66-96B9-6ACE709067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48837" y="244226"/>
                <a:ext cx="121686" cy="158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F2B211A-E54C-4363-929C-597825BDBD04}"/>
                  </a:ext>
                </a:extLst>
              </p14:cNvPr>
              <p14:cNvContentPartPr/>
              <p14:nvPr/>
            </p14:nvContentPartPr>
            <p14:xfrm>
              <a:off x="9240377" y="278659"/>
              <a:ext cx="66675" cy="161925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F2B211A-E54C-4363-929C-597825BDBD0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23281" y="260786"/>
                <a:ext cx="100525" cy="1973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451099-0DD7-4CBB-9658-FE15BF4A9FDC}"/>
                  </a:ext>
                </a:extLst>
              </p14:cNvPr>
              <p14:cNvContentPartPr/>
              <p14:nvPr/>
            </p14:nvContentPartPr>
            <p14:xfrm>
              <a:off x="9245676" y="265374"/>
              <a:ext cx="47625" cy="1905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451099-0DD7-4CBB-9658-FE15BF4A9FD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26626" y="247537"/>
                <a:ext cx="85344" cy="225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67D16D-F9E2-46B6-8A82-9361172898C4}"/>
                  </a:ext>
                </a:extLst>
              </p14:cNvPr>
              <p14:cNvContentPartPr/>
              <p14:nvPr/>
            </p14:nvContentPartPr>
            <p14:xfrm>
              <a:off x="9256748" y="328316"/>
              <a:ext cx="47625" cy="1143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67D16D-F9E2-46B6-8A82-9361172898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38708" y="310623"/>
                <a:ext cx="83344" cy="149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45C43E-C3CA-A549-BBCB-63AE353F89A6}"/>
                  </a:ext>
                </a:extLst>
              </p14:cNvPr>
              <p14:cNvContentPartPr/>
              <p14:nvPr/>
            </p14:nvContentPartPr>
            <p14:xfrm>
              <a:off x="9224513" y="331905"/>
              <a:ext cx="88560" cy="266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45C43E-C3CA-A549-BBCB-63AE353F89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15513" y="322905"/>
                <a:ext cx="10620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2944C277-622E-5B48-9B3A-57ABDBA3DC92}"/>
              </a:ext>
            </a:extLst>
          </p:cNvPr>
          <p:cNvGrpSpPr/>
          <p:nvPr/>
        </p:nvGrpSpPr>
        <p:grpSpPr>
          <a:xfrm>
            <a:off x="9245033" y="356745"/>
            <a:ext cx="105840" cy="104760"/>
            <a:chOff x="9245033" y="356745"/>
            <a:chExt cx="105840" cy="10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988A237-669B-F945-867E-368908961D38}"/>
                    </a:ext>
                  </a:extLst>
                </p14:cNvPr>
                <p14:cNvContentPartPr/>
                <p14:nvPr/>
              </p14:nvContentPartPr>
              <p14:xfrm>
                <a:off x="9255113" y="414705"/>
                <a:ext cx="360" cy="19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88A237-669B-F945-867E-368908961D3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46473" y="405705"/>
                  <a:ext cx="18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A794F8-30A4-1D41-982C-8A476041350E}"/>
                    </a:ext>
                  </a:extLst>
                </p14:cNvPr>
                <p14:cNvContentPartPr/>
                <p14:nvPr/>
              </p14:nvContentPartPr>
              <p14:xfrm>
                <a:off x="9245033" y="356745"/>
                <a:ext cx="7560" cy="62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A794F8-30A4-1D41-982C-8A476041350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36033" y="348105"/>
                  <a:ext cx="252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E7D61EA-73BD-354B-B166-9E047454402E}"/>
                    </a:ext>
                  </a:extLst>
                </p14:cNvPr>
                <p14:cNvContentPartPr/>
                <p14:nvPr/>
              </p14:nvContentPartPr>
              <p14:xfrm>
                <a:off x="9286433" y="375465"/>
                <a:ext cx="64440" cy="86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E7D61EA-73BD-354B-B166-9E047454402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277433" y="366825"/>
                  <a:ext cx="82080" cy="103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618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88A9-4E02-471A-B362-2476D37BD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ResNet Model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E5A7C792-9B07-41ED-A5DB-B9B2014A008A}"/>
              </a:ext>
            </a:extLst>
          </p:cNvPr>
          <p:cNvSpPr/>
          <p:nvPr/>
        </p:nvSpPr>
        <p:spPr>
          <a:xfrm>
            <a:off x="2483054" y="3007829"/>
            <a:ext cx="431322" cy="2070338"/>
          </a:xfrm>
          <a:prstGeom prst="cub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41435FAC-F190-4415-A811-8897EB321163}"/>
              </a:ext>
            </a:extLst>
          </p:cNvPr>
          <p:cNvSpPr/>
          <p:nvPr/>
        </p:nvSpPr>
        <p:spPr>
          <a:xfrm>
            <a:off x="3273810" y="3352884"/>
            <a:ext cx="517586" cy="1394602"/>
          </a:xfrm>
          <a:prstGeom prst="cub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7298EB90-084E-4FC0-AA70-E11CBC8BBBC9}"/>
              </a:ext>
            </a:extLst>
          </p:cNvPr>
          <p:cNvSpPr/>
          <p:nvPr/>
        </p:nvSpPr>
        <p:spPr>
          <a:xfrm>
            <a:off x="4093320" y="3669188"/>
            <a:ext cx="718868" cy="963283"/>
          </a:xfrm>
          <a:prstGeom prst="cub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04C3904-B624-4142-ABC6-E4A0BF55C376}"/>
              </a:ext>
            </a:extLst>
          </p:cNvPr>
          <p:cNvSpPr/>
          <p:nvPr/>
        </p:nvSpPr>
        <p:spPr>
          <a:xfrm>
            <a:off x="5272261" y="3755451"/>
            <a:ext cx="718868" cy="747624"/>
          </a:xfrm>
          <a:prstGeom prst="cub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8FC0239-4966-4263-B801-4691898F9DFF}"/>
              </a:ext>
            </a:extLst>
          </p:cNvPr>
          <p:cNvSpPr/>
          <p:nvPr/>
        </p:nvSpPr>
        <p:spPr>
          <a:xfrm>
            <a:off x="6249921" y="3884844"/>
            <a:ext cx="646982" cy="531964"/>
          </a:xfrm>
          <a:prstGeom prst="cub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EDD9A207-B9D1-4C98-80B8-EB4A5B66DD3D}"/>
              </a:ext>
            </a:extLst>
          </p:cNvPr>
          <p:cNvSpPr/>
          <p:nvPr/>
        </p:nvSpPr>
        <p:spPr>
          <a:xfrm>
            <a:off x="7155694" y="3927976"/>
            <a:ext cx="402568" cy="402568"/>
          </a:xfrm>
          <a:prstGeom prst="cub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FE84D080-754A-42BC-A271-C9D7E1EFFFBF}"/>
              </a:ext>
            </a:extLst>
          </p:cNvPr>
          <p:cNvSpPr/>
          <p:nvPr/>
        </p:nvSpPr>
        <p:spPr>
          <a:xfrm>
            <a:off x="7903317" y="3669185"/>
            <a:ext cx="718868" cy="747624"/>
          </a:xfrm>
          <a:prstGeom prst="cub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993449C6-F234-40D7-AE5B-E8E04087EF86}"/>
              </a:ext>
            </a:extLst>
          </p:cNvPr>
          <p:cNvSpPr/>
          <p:nvPr/>
        </p:nvSpPr>
        <p:spPr>
          <a:xfrm>
            <a:off x="8866602" y="3280997"/>
            <a:ext cx="517586" cy="1394602"/>
          </a:xfrm>
          <a:prstGeom prst="cub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F3E65C0E-5BD7-4061-B79A-B33157E876D1}"/>
              </a:ext>
            </a:extLst>
          </p:cNvPr>
          <p:cNvSpPr/>
          <p:nvPr/>
        </p:nvSpPr>
        <p:spPr>
          <a:xfrm>
            <a:off x="9714864" y="2892810"/>
            <a:ext cx="431322" cy="2070338"/>
          </a:xfrm>
          <a:prstGeom prst="cub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0" name="Picture 2" descr="A small house in a body of water&#10;&#10;Description automatically generated">
            <a:extLst>
              <a:ext uri="{FF2B5EF4-FFF2-40B4-BE49-F238E27FC236}">
                <a16:creationId xmlns:a16="http://schemas.microsoft.com/office/drawing/2014/main" id="{263E50BC-5DCD-4BA8-AC2E-1691588AF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3527066"/>
            <a:ext cx="902900" cy="882172"/>
          </a:xfrm>
          <a:prstGeom prst="rect">
            <a:avLst/>
          </a:prstGeom>
        </p:spPr>
      </p:pic>
      <p:pic>
        <p:nvPicPr>
          <p:cNvPr id="22" name="Picture 4" descr="A boat is docked next to a body of water&#10;&#10;Description automatically generated">
            <a:extLst>
              <a:ext uri="{FF2B5EF4-FFF2-40B4-BE49-F238E27FC236}">
                <a16:creationId xmlns:a16="http://schemas.microsoft.com/office/drawing/2014/main" id="{76D63C4B-F639-4F3B-9D07-FF1D7FA9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44" y="3541428"/>
            <a:ext cx="902899" cy="882201"/>
          </a:xfrm>
          <a:prstGeom prst="rect">
            <a:avLst/>
          </a:prstGeom>
        </p:spPr>
      </p:pic>
      <p:pic>
        <p:nvPicPr>
          <p:cNvPr id="24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1F2E8314-FD3F-47CD-9666-0D3A4EE3B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43" y="1784229"/>
            <a:ext cx="902900" cy="888523"/>
          </a:xfrm>
          <a:prstGeom prst="rect">
            <a:avLst/>
          </a:prstGeom>
        </p:spPr>
      </p:pic>
      <p:pic>
        <p:nvPicPr>
          <p:cNvPr id="26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B89254E2-74CB-4B67-AB37-56433C26E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07" y="1620327"/>
            <a:ext cx="902900" cy="888523"/>
          </a:xfrm>
          <a:prstGeom prst="rect">
            <a:avLst/>
          </a:prstGeom>
        </p:spPr>
      </p:pic>
      <p:pic>
        <p:nvPicPr>
          <p:cNvPr id="28" name="Picture 6" descr="A large body of water&#10;&#10;Description automatically generated">
            <a:extLst>
              <a:ext uri="{FF2B5EF4-FFF2-40B4-BE49-F238E27FC236}">
                <a16:creationId xmlns:a16="http://schemas.microsoft.com/office/drawing/2014/main" id="{039B509F-44CA-4F24-850E-B3C5D7257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4007" y="3546893"/>
            <a:ext cx="902900" cy="888523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C35AE8-74EB-4B1E-9C9D-9324341865CD}"/>
              </a:ext>
            </a:extLst>
          </p:cNvPr>
          <p:cNvCxnSpPr/>
          <p:nvPr/>
        </p:nvCxnSpPr>
        <p:spPr>
          <a:xfrm flipV="1">
            <a:off x="1052422" y="4073106"/>
            <a:ext cx="267420" cy="5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272739-1588-4387-8B31-42F4F1EE1AC1}"/>
              </a:ext>
            </a:extLst>
          </p:cNvPr>
          <p:cNvCxnSpPr/>
          <p:nvPr/>
        </p:nvCxnSpPr>
        <p:spPr>
          <a:xfrm flipV="1">
            <a:off x="663335" y="2275038"/>
            <a:ext cx="598099" cy="1242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5EAA12-BAD6-42B1-AB13-686E300D709F}"/>
              </a:ext>
            </a:extLst>
          </p:cNvPr>
          <p:cNvCxnSpPr>
            <a:cxnSpLocks/>
          </p:cNvCxnSpPr>
          <p:nvPr/>
        </p:nvCxnSpPr>
        <p:spPr>
          <a:xfrm flipV="1">
            <a:off x="2231365" y="4073105"/>
            <a:ext cx="267420" cy="5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95E682-2464-47E6-814E-4C488E990043}"/>
              </a:ext>
            </a:extLst>
          </p:cNvPr>
          <p:cNvCxnSpPr>
            <a:cxnSpLocks/>
          </p:cNvCxnSpPr>
          <p:nvPr/>
        </p:nvCxnSpPr>
        <p:spPr>
          <a:xfrm flipV="1">
            <a:off x="10196421" y="4029973"/>
            <a:ext cx="497457" cy="5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BA14EB-17DA-4A07-BCE4-F35F1E214B83}"/>
              </a:ext>
            </a:extLst>
          </p:cNvPr>
          <p:cNvCxnSpPr>
            <a:cxnSpLocks/>
          </p:cNvCxnSpPr>
          <p:nvPr/>
        </p:nvCxnSpPr>
        <p:spPr>
          <a:xfrm>
            <a:off x="2231365" y="2310441"/>
            <a:ext cx="8462514" cy="8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1176B83-1C08-40A6-9D49-655293CB711A}"/>
              </a:ext>
            </a:extLst>
          </p:cNvPr>
          <p:cNvSpPr txBox="1"/>
          <p:nvPr/>
        </p:nvSpPr>
        <p:spPr>
          <a:xfrm>
            <a:off x="236867" y="4435055"/>
            <a:ext cx="1089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rgbClr val="FFFFFF"/>
                </a:solidFill>
                <a:cs typeface="Calibri"/>
              </a:rPr>
              <a:t>Image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E6733-8D39-4087-9990-695F68EBFD6D}"/>
              </a:ext>
            </a:extLst>
          </p:cNvPr>
          <p:cNvSpPr txBox="1"/>
          <p:nvPr/>
        </p:nvSpPr>
        <p:spPr>
          <a:xfrm>
            <a:off x="1329546" y="4435054"/>
            <a:ext cx="1089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Gray Channel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C448D9-89BB-4B23-B341-049469E8D576}"/>
              </a:ext>
            </a:extLst>
          </p:cNvPr>
          <p:cNvSpPr txBox="1"/>
          <p:nvPr/>
        </p:nvSpPr>
        <p:spPr>
          <a:xfrm>
            <a:off x="1272036" y="2709770"/>
            <a:ext cx="1089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AB Channel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B23D668-1B6D-4A0E-9AFD-5609DEF12F0F}"/>
              </a:ext>
            </a:extLst>
          </p:cNvPr>
          <p:cNvSpPr txBox="1"/>
          <p:nvPr/>
        </p:nvSpPr>
        <p:spPr>
          <a:xfrm>
            <a:off x="10717960" y="2508486"/>
            <a:ext cx="10898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Actual AB Channel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ABF6EC-47A5-4D3A-9186-90DB6E6C4215}"/>
              </a:ext>
            </a:extLst>
          </p:cNvPr>
          <p:cNvSpPr txBox="1"/>
          <p:nvPr/>
        </p:nvSpPr>
        <p:spPr>
          <a:xfrm>
            <a:off x="10703582" y="4435051"/>
            <a:ext cx="108980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AB Channel Obtain From CNN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7885DF-3FBB-4AD2-AB37-A9561FFBD803}"/>
              </a:ext>
            </a:extLst>
          </p:cNvPr>
          <p:cNvSpPr txBox="1"/>
          <p:nvPr/>
        </p:nvSpPr>
        <p:spPr>
          <a:xfrm>
            <a:off x="4163683" y="489692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ResNet-18 First Six Convolution Layer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C5CF60-B7DB-43CA-AFF6-84CAFE1353C9}"/>
              </a:ext>
            </a:extLst>
          </p:cNvPr>
          <p:cNvSpPr txBox="1"/>
          <p:nvPr/>
        </p:nvSpPr>
        <p:spPr>
          <a:xfrm>
            <a:off x="7815531" y="489692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Deconvolution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43793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6876-077E-47D2-860B-BB22DB1C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203" y="-44098"/>
            <a:ext cx="4017819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MSE Loss [Adam]</a:t>
            </a:r>
          </a:p>
        </p:txBody>
      </p:sp>
      <p:pic>
        <p:nvPicPr>
          <p:cNvPr id="3" name="Picture 3" descr="A view of a house&#10;&#10;Description automatically generated">
            <a:extLst>
              <a:ext uri="{FF2B5EF4-FFF2-40B4-BE49-F238E27FC236}">
                <a16:creationId xmlns:a16="http://schemas.microsoft.com/office/drawing/2014/main" id="{F1602314-EA29-4509-A506-F04C2E3D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4812867"/>
            <a:ext cx="5877464" cy="1948040"/>
          </a:xfrm>
          <a:prstGeom prst="rect">
            <a:avLst/>
          </a:prstGeom>
        </p:spPr>
      </p:pic>
      <p:pic>
        <p:nvPicPr>
          <p:cNvPr id="4" name="Picture 4" descr="A picture containing building, clock, brick, photo&#10;&#10;Description automatically generated">
            <a:extLst>
              <a:ext uri="{FF2B5EF4-FFF2-40B4-BE49-F238E27FC236}">
                <a16:creationId xmlns:a16="http://schemas.microsoft.com/office/drawing/2014/main" id="{A61229D1-BDC8-4952-A545-157BE9CE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91" y="2713773"/>
            <a:ext cx="5776822" cy="1876154"/>
          </a:xfrm>
          <a:prstGeom prst="rect">
            <a:avLst/>
          </a:prstGeom>
        </p:spPr>
      </p:pic>
      <p:pic>
        <p:nvPicPr>
          <p:cNvPr id="5" name="Picture 5" descr="A picture containing window, photo, building, person&#10;&#10;Description automatically generated">
            <a:extLst>
              <a:ext uri="{FF2B5EF4-FFF2-40B4-BE49-F238E27FC236}">
                <a16:creationId xmlns:a16="http://schemas.microsoft.com/office/drawing/2014/main" id="{717BCAB8-9E3B-4C2C-A9E6-B5B8892F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6" y="616009"/>
            <a:ext cx="5776822" cy="1933663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1C0340A-E676-497E-B26A-0861DED8E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117" y="1712259"/>
            <a:ext cx="6078747" cy="3663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32F20-ED6B-4C53-9F89-FA1A9FC780C1}"/>
              </a:ext>
            </a:extLst>
          </p:cNvPr>
          <p:cNvSpPr txBox="1"/>
          <p:nvPr/>
        </p:nvSpPr>
        <p:spPr>
          <a:xfrm>
            <a:off x="533400" y="249382"/>
            <a:ext cx="57219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Input                Model Prediction      Ground Truth</a:t>
            </a:r>
            <a:endParaRPr lang="en-US" dirty="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7F363F-3298-124A-85A9-15DC0B3DBAC4}"/>
              </a:ext>
            </a:extLst>
          </p:cNvPr>
          <p:cNvSpPr txBox="1"/>
          <p:nvPr/>
        </p:nvSpPr>
        <p:spPr>
          <a:xfrm>
            <a:off x="7018985" y="5924282"/>
            <a:ext cx="4778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can observe roughly 10% decrement in MSE loss from out custom model</a:t>
            </a:r>
          </a:p>
        </p:txBody>
      </p:sp>
    </p:spTree>
    <p:extLst>
      <p:ext uri="{BB962C8B-B14F-4D97-AF65-F5344CB8AC3E}">
        <p14:creationId xmlns:p14="http://schemas.microsoft.com/office/powerpoint/2010/main" val="59458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46876-077E-47D2-860B-BB22DB1CC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8563" y="-368653"/>
            <a:ext cx="4835237" cy="132556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  <a:cs typeface="Calibri Light"/>
              </a:rPr>
              <a:t>MSE Loss [</a:t>
            </a:r>
            <a:r>
              <a:rPr lang="en-US" err="1">
                <a:solidFill>
                  <a:schemeClr val="bg1"/>
                </a:solidFill>
                <a:cs typeface="Calibri Light"/>
              </a:rPr>
              <a:t>RMSProp</a:t>
            </a:r>
            <a:r>
              <a:rPr lang="en-US">
                <a:solidFill>
                  <a:schemeClr val="bg1"/>
                </a:solidFill>
                <a:cs typeface="Calibri Light"/>
              </a:rPr>
              <a:t>]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pic>
        <p:nvPicPr>
          <p:cNvPr id="7" name="Picture 7" descr="A view of a city&#10;&#10;Description automatically generated">
            <a:extLst>
              <a:ext uri="{FF2B5EF4-FFF2-40B4-BE49-F238E27FC236}">
                <a16:creationId xmlns:a16="http://schemas.microsoft.com/office/drawing/2014/main" id="{CCECCC3E-C704-4AEB-81CD-2C672B33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" y="2916363"/>
            <a:ext cx="5805577" cy="1948040"/>
          </a:xfrm>
          <a:prstGeom prst="rect">
            <a:avLst/>
          </a:prstGeom>
        </p:spPr>
      </p:pic>
      <p:pic>
        <p:nvPicPr>
          <p:cNvPr id="8" name="Picture 8" descr="A picture containing building, front, street, city&#10;&#10;Description automatically generated">
            <a:extLst>
              <a:ext uri="{FF2B5EF4-FFF2-40B4-BE49-F238E27FC236}">
                <a16:creationId xmlns:a16="http://schemas.microsoft.com/office/drawing/2014/main" id="{C1116BEC-7CEB-40CC-A863-1C70FCB89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82" y="957381"/>
            <a:ext cx="5848709" cy="1948040"/>
          </a:xfrm>
          <a:prstGeom prst="rect">
            <a:avLst/>
          </a:prstGeom>
        </p:spPr>
      </p:pic>
      <p:pic>
        <p:nvPicPr>
          <p:cNvPr id="9" name="Picture 9" descr="A tree in a forest&#10;&#10;Description automatically generated">
            <a:extLst>
              <a:ext uri="{FF2B5EF4-FFF2-40B4-BE49-F238E27FC236}">
                <a16:creationId xmlns:a16="http://schemas.microsoft.com/office/drawing/2014/main" id="{6C4FCB76-771A-48B0-97DC-FEBCC3337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45" y="4860443"/>
            <a:ext cx="5676181" cy="1876154"/>
          </a:xfrm>
          <a:prstGeom prst="rect">
            <a:avLst/>
          </a:prstGeom>
        </p:spPr>
      </p:pic>
      <p:pic>
        <p:nvPicPr>
          <p:cNvPr id="10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65E91059-7A87-4587-9EDD-821E73464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464" y="1487050"/>
            <a:ext cx="6351916" cy="3950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4D8B8-1C0E-406A-9899-FF865202A2E0}"/>
              </a:ext>
            </a:extLst>
          </p:cNvPr>
          <p:cNvSpPr txBox="1"/>
          <p:nvPr/>
        </p:nvSpPr>
        <p:spPr>
          <a:xfrm>
            <a:off x="6813331" y="5867400"/>
            <a:ext cx="485840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We can observe roughly around 36% decrement from custom model and 28% from Adam optimizer</a:t>
            </a:r>
          </a:p>
          <a:p>
            <a:endParaRPr lang="en-GB" dirty="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GB" dirty="0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0A553-BA79-40B1-AD34-911B35DA96FB}"/>
              </a:ext>
            </a:extLst>
          </p:cNvPr>
          <p:cNvSpPr txBox="1"/>
          <p:nvPr/>
        </p:nvSpPr>
        <p:spPr>
          <a:xfrm>
            <a:off x="353290" y="512618"/>
            <a:ext cx="57427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a typeface="+mn-lt"/>
                <a:cs typeface="+mn-lt"/>
              </a:rPr>
              <a:t> Input                 Model Prediction      Ground Truth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1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539DB-F13A-42B6-883E-17E83BC57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842" y="-353743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  <a:cs typeface="Calibri Light"/>
              </a:rPr>
              <a:t>Experiments with different loss functions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B4E7913-0C73-4F9C-85AF-E0D2057D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457" y="653246"/>
            <a:ext cx="4871048" cy="2762299"/>
          </a:xfrm>
          <a:prstGeom prst="rect">
            <a:avLst/>
          </a:prstGeom>
        </p:spPr>
      </p:pic>
      <p:pic>
        <p:nvPicPr>
          <p:cNvPr id="6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8D73D32F-5B30-4DAD-B517-89244DF4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413" y="3634357"/>
            <a:ext cx="4799161" cy="2706198"/>
          </a:xfrm>
          <a:prstGeom prst="rect">
            <a:avLst/>
          </a:prstGeo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7D64BA9-30D9-477D-B479-458000D3E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7" y="657377"/>
            <a:ext cx="4871049" cy="272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54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201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Image Colorization:  Using Convolutional Neural Networks </vt:lpstr>
      <vt:lpstr>Problem Statement</vt:lpstr>
      <vt:lpstr>PowerPoint Presentation</vt:lpstr>
      <vt:lpstr>Custom Model</vt:lpstr>
      <vt:lpstr>PowerPoint Presentation</vt:lpstr>
      <vt:lpstr>ResNet Model</vt:lpstr>
      <vt:lpstr>MSE Loss [Adam]</vt:lpstr>
      <vt:lpstr>MSE Loss [RMSProp]</vt:lpstr>
      <vt:lpstr>Experiments with different loss functions</vt:lpstr>
      <vt:lpstr>Pretrained on MITPlaces and finetuned on Dataset for Natural Images 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Naman Jaswani</cp:lastModifiedBy>
  <cp:revision>45</cp:revision>
  <dcterms:created xsi:type="dcterms:W3CDTF">2021-01-22T17:39:49Z</dcterms:created>
  <dcterms:modified xsi:type="dcterms:W3CDTF">2021-08-25T12:00:32Z</dcterms:modified>
</cp:coreProperties>
</file>